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7" r:id="rId3"/>
    <p:sldId id="377" r:id="rId4"/>
    <p:sldId id="393" r:id="rId5"/>
    <p:sldId id="340" r:id="rId6"/>
    <p:sldId id="354" r:id="rId7"/>
    <p:sldId id="357" r:id="rId8"/>
    <p:sldId id="353" r:id="rId9"/>
    <p:sldId id="359" r:id="rId10"/>
    <p:sldId id="361" r:id="rId11"/>
    <p:sldId id="385" r:id="rId12"/>
    <p:sldId id="344" r:id="rId13"/>
    <p:sldId id="380" r:id="rId14"/>
    <p:sldId id="378" r:id="rId15"/>
    <p:sldId id="379" r:id="rId16"/>
    <p:sldId id="324" r:id="rId17"/>
    <p:sldId id="374" r:id="rId18"/>
    <p:sldId id="363" r:id="rId19"/>
    <p:sldId id="365" r:id="rId20"/>
    <p:sldId id="327" r:id="rId21"/>
    <p:sldId id="362" r:id="rId22"/>
    <p:sldId id="332" r:id="rId23"/>
    <p:sldId id="386" r:id="rId24"/>
    <p:sldId id="396" r:id="rId25"/>
    <p:sldId id="395" r:id="rId26"/>
    <p:sldId id="399" r:id="rId27"/>
    <p:sldId id="397" r:id="rId28"/>
    <p:sldId id="398" r:id="rId29"/>
    <p:sldId id="394" r:id="rId30"/>
    <p:sldId id="366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23" autoAdjust="0"/>
  </p:normalViewPr>
  <p:slideViewPr>
    <p:cSldViewPr snapToGrid="0">
      <p:cViewPr>
        <p:scale>
          <a:sx n="132" d="100"/>
          <a:sy n="132" d="100"/>
        </p:scale>
        <p:origin x="-102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C7654-7106-4DDD-9FF6-AB7ACB23D5E1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FAD60-E177-48D3-B5D1-2CC7350139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20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E851-17A4-4FDD-9A65-6EDD4B584F9F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0105-A803-4741-B710-C2074DD45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99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02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84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5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1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8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3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29700" name="Zástupný symbol pro číslo snímku 3"/>
          <p:cNvSpPr txBox="1">
            <a:spLocks noGrp="1"/>
          </p:cNvSpPr>
          <p:nvPr/>
        </p:nvSpPr>
        <p:spPr bwMode="auto">
          <a:xfrm>
            <a:off x="3849900" y="9428402"/>
            <a:ext cx="2946189" cy="49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70BACB-4885-4270-BC70-F24BE8A1E6F1}" type="slidenum">
              <a:rPr lang="cs-CZ" sz="1200">
                <a:cs typeface="+mn-cs"/>
              </a:rPr>
              <a:pPr algn="r">
                <a:defRPr/>
              </a:pPr>
              <a:t>26</a:t>
            </a:fld>
            <a:endParaRPr lang="cs-CZ" sz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5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0105-A803-4741-B710-C2074DD45F2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6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4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13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3354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3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6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7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0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2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5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C982-6B4C-4645-9367-A8A929F57E63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3C7A-BDA8-442E-9A72-103C756B2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lnet.cz/" TargetMode="Externa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dea.cerge-ei.cz/files/IDEA_Studie_16_2017_Dopady_vzdelavacich_metod/IDEA_Studie_16_2017_Dopady_vzdelavacich_metod.html#p=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znv.nidv.cz/projekty/realizace-projektu/klice-pro-zivot/" TargetMode="External"/><Relationship Id="rId2" Type="http://schemas.openxmlformats.org/officeDocument/2006/relationships/hyperlink" Target="http://znv.nidv.cz/k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znv.nidv.cz/okp" TargetMode="External"/><Relationship Id="rId4" Type="http://schemas.openxmlformats.org/officeDocument/2006/relationships/hyperlink" Target="http://www.csicr.cz/cz/Dokumenty/Publikace/Analyza-zahranicnich-systemu-hodnoceni-klicovych-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serfiles.nidm.cz/file/K2/publikace/ka2/metodika-komplet(2)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5" y="1398552"/>
            <a:ext cx="1147753" cy="14548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51825"/>
            <a:ext cx="7772400" cy="105242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Systém podpory nadání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21831" y="4432747"/>
            <a:ext cx="1979908" cy="165576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9. </a:t>
            </a:r>
            <a:r>
              <a:rPr lang="cs-CZ" dirty="0" smtClean="0"/>
              <a:t>3. 2018</a:t>
            </a:r>
          </a:p>
          <a:p>
            <a:pPr algn="r"/>
            <a:r>
              <a:rPr lang="cs-CZ" dirty="0" smtClean="0"/>
              <a:t>Irena Hošková</a:t>
            </a:r>
          </a:p>
          <a:p>
            <a:pPr algn="r"/>
            <a:r>
              <a:rPr lang="cs-CZ" dirty="0" smtClean="0"/>
              <a:t>hoskova@nidv.cz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-1331" b="7689"/>
          <a:stretch/>
        </p:blipFill>
        <p:spPr>
          <a:xfrm>
            <a:off x="1360195" y="4039361"/>
            <a:ext cx="4761636" cy="24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909" y="365127"/>
            <a:ext cx="8030441" cy="74323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Odbor pro mládež MŠMT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876799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Mezirezortní </a:t>
            </a:r>
            <a:r>
              <a:rPr lang="cs-CZ" sz="3200" dirty="0"/>
              <a:t>pracovní skupina pro podporu nadání</a:t>
            </a:r>
          </a:p>
          <a:p>
            <a:r>
              <a:rPr lang="cs-CZ" sz="3200" dirty="0" smtClean="0"/>
              <a:t>Rezortní pracovní skupina – SPN</a:t>
            </a:r>
          </a:p>
          <a:p>
            <a:r>
              <a:rPr lang="cs-CZ" sz="3200" dirty="0"/>
              <a:t>Podpora nadaných – dotační program</a:t>
            </a:r>
          </a:p>
          <a:p>
            <a:r>
              <a:rPr lang="cs-CZ" sz="3200" dirty="0" smtClean="0"/>
              <a:t>Podpora soutěží a přehlídek v zájmovém vzdělávání</a:t>
            </a:r>
          </a:p>
          <a:p>
            <a:r>
              <a:rPr lang="cs-CZ" sz="3200" dirty="0" smtClean="0"/>
              <a:t>Program excelence středních škol</a:t>
            </a:r>
          </a:p>
          <a:p>
            <a:r>
              <a:rPr lang="cs-CZ" sz="3200" dirty="0" smtClean="0"/>
              <a:t>Program excelence základních škol</a:t>
            </a:r>
          </a:p>
          <a:p>
            <a:r>
              <a:rPr lang="cs-CZ" sz="3200" dirty="0"/>
              <a:t>M</a:t>
            </a:r>
            <a:r>
              <a:rPr lang="cs-CZ" sz="3200" dirty="0" smtClean="0"/>
              <a:t>ožnosti OP VVV – šablony, investice, další výzvy a dále KAP, MAP</a:t>
            </a:r>
          </a:p>
          <a:p>
            <a:r>
              <a:rPr lang="cs-CZ" sz="3200" dirty="0" smtClean="0"/>
              <a:t>Šablony II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(MŠ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</a:rPr>
              <a:t>, ZŠ, SVČ, ŠK, ŠD, ZUŠ)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84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31800"/>
            <a:ext cx="8915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3200">
                <a:solidFill>
                  <a:srgbClr val="FFCC00"/>
                </a:solidFill>
                <a:latin typeface="Arial" charset="0"/>
              </a:rPr>
              <a:t>Hodnocení vzdělávací činnosti NIDV</a:t>
            </a:r>
          </a:p>
          <a:p>
            <a:pPr algn="ctr" eaLnBrk="0" hangingPunct="0"/>
            <a:endParaRPr lang="cs-CZ" sz="3200">
              <a:solidFill>
                <a:srgbClr val="FFCC00"/>
              </a:solidFill>
              <a:latin typeface="Arial" charset="0"/>
            </a:endParaRPr>
          </a:p>
          <a:p>
            <a:pPr algn="ctr" eaLnBrk="0" hangingPunct="0"/>
            <a:r>
              <a:rPr lang="cs-CZ" sz="2000">
                <a:solidFill>
                  <a:srgbClr val="FFCC00"/>
                </a:solidFill>
                <a:latin typeface="Arial" charset="0"/>
              </a:rPr>
              <a:t>    </a:t>
            </a:r>
            <a:r>
              <a:rPr lang="cs-CZ" sz="3200">
                <a:solidFill>
                  <a:srgbClr val="FFCC00"/>
                </a:solidFill>
                <a:latin typeface="Arial" charset="0"/>
              </a:rPr>
              <a:t> v 1. pololetí 2014</a:t>
            </a:r>
          </a:p>
          <a:p>
            <a:pPr algn="ctr" eaLnBrk="0" hangingPunct="0"/>
            <a:endParaRPr lang="cs-CZ" sz="2000">
              <a:solidFill>
                <a:srgbClr val="FFCC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4733925"/>
            <a:ext cx="74676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 sz="2000" dirty="0">
              <a:solidFill>
                <a:srgbClr val="FFCC00"/>
              </a:solidFill>
            </a:endParaRPr>
          </a:p>
          <a:p>
            <a:pPr algn="ctr" eaLnBrk="0" hangingPunct="0"/>
            <a:r>
              <a:rPr lang="cs-CZ" sz="2000" dirty="0" smtClean="0">
                <a:solidFill>
                  <a:srgbClr val="FFCC00"/>
                </a:solidFill>
              </a:rPr>
              <a:t>Zpracovali: </a:t>
            </a:r>
            <a:r>
              <a:rPr lang="cs-CZ" sz="2000" dirty="0">
                <a:solidFill>
                  <a:srgbClr val="FFCC00"/>
                </a:solidFill>
                <a:latin typeface="Arial" charset="0"/>
              </a:rPr>
              <a:t>Rudolf </a:t>
            </a:r>
            <a:r>
              <a:rPr lang="cs-CZ" sz="2000" dirty="0" smtClean="0">
                <a:solidFill>
                  <a:srgbClr val="FFCC00"/>
                </a:solidFill>
                <a:latin typeface="Arial" charset="0"/>
              </a:rPr>
              <a:t>Psotta, Tereza Škachová</a:t>
            </a:r>
            <a:endParaRPr lang="cs-CZ" sz="2000" dirty="0">
              <a:solidFill>
                <a:srgbClr val="FFCC00"/>
              </a:solidFill>
              <a:latin typeface="Arial" charset="0"/>
            </a:endParaRPr>
          </a:p>
          <a:p>
            <a:pPr algn="ctr" eaLnBrk="0" hangingPunct="0"/>
            <a:r>
              <a:rPr lang="cs-CZ" sz="2000" dirty="0">
                <a:solidFill>
                  <a:srgbClr val="FFCC00"/>
                </a:solidFill>
                <a:latin typeface="Arial" charset="0"/>
              </a:rPr>
              <a:t>Oddělení koncepce a mezinárodní spolupráce NIDV</a:t>
            </a:r>
          </a:p>
          <a:p>
            <a:pPr algn="ctr" eaLnBrk="0" hangingPunct="0"/>
            <a:r>
              <a:rPr lang="cs-CZ" sz="2000" dirty="0">
                <a:solidFill>
                  <a:srgbClr val="FFCC00"/>
                </a:solidFill>
              </a:rPr>
              <a:t>                  </a:t>
            </a:r>
            <a:r>
              <a:rPr lang="cs-CZ" sz="2000" dirty="0">
                <a:solidFill>
                  <a:srgbClr val="FFCC00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cs-CZ" sz="2000" b="1" dirty="0">
                <a:solidFill>
                  <a:srgbClr val="FFCC00"/>
                </a:solidFill>
                <a:latin typeface="Times New Roman" pitchFamily="18" charset="0"/>
              </a:rPr>
              <a:t>září 2014 </a:t>
            </a:r>
          </a:p>
          <a:p>
            <a:pPr algn="ctr" eaLnBrk="0" hangingPunct="0"/>
            <a:endParaRPr lang="cs-CZ" sz="3200" b="1" dirty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cs-CZ" sz="2000" dirty="0">
                <a:solidFill>
                  <a:srgbClr val="FFCC00"/>
                </a:solidFill>
              </a:rPr>
              <a:t>          </a:t>
            </a:r>
            <a:endParaRPr lang="cs-CZ" sz="3200" dirty="0">
              <a:solidFill>
                <a:srgbClr val="FFCC00"/>
              </a:solidFill>
            </a:endParaRPr>
          </a:p>
          <a:p>
            <a:pPr algn="ctr" eaLnBrk="0" hangingPunct="0"/>
            <a:endParaRPr lang="cs-CZ" sz="2000" dirty="0">
              <a:solidFill>
                <a:srgbClr val="FFCC00"/>
              </a:solidFill>
            </a:endParaRPr>
          </a:p>
        </p:txBody>
      </p:sp>
      <p:pic>
        <p:nvPicPr>
          <p:cNvPr id="17412" name="obrázek 2" descr="D:\nid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3225800" y="2730500"/>
            <a:ext cx="282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156" y="1630199"/>
            <a:ext cx="82296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alibri" panose="020F0502020204030204" pitchFamily="34" charset="0"/>
              </a:rPr>
              <a:t>Realizuje úkoly a státní priority MŠMT</a:t>
            </a:r>
          </a:p>
          <a:p>
            <a:pPr eaLnBrk="0" hangingPunct="0"/>
            <a:r>
              <a:rPr lang="cs-CZ" sz="2400" b="1" dirty="0" smtClean="0">
                <a:latin typeface="Calibri" panose="020F0502020204030204" pitchFamily="34" charset="0"/>
              </a:rPr>
              <a:t>     v dalším vzdělávání pedagogických pracovníků </a:t>
            </a:r>
          </a:p>
          <a:p>
            <a:pPr eaLnBrk="0" hangingPunct="0"/>
            <a:r>
              <a:rPr lang="cs-CZ" sz="2400" b="1" dirty="0" smtClean="0">
                <a:latin typeface="Calibri" panose="020F0502020204030204" pitchFamily="34" charset="0"/>
              </a:rPr>
              <a:t>     od MŠ až </a:t>
            </a:r>
            <a:r>
              <a:rPr lang="cs-CZ" sz="2400" b="1" dirty="0">
                <a:latin typeface="Calibri" panose="020F0502020204030204" pitchFamily="34" charset="0"/>
              </a:rPr>
              <a:t>po </a:t>
            </a:r>
            <a:r>
              <a:rPr lang="cs-CZ" sz="2400" b="1" dirty="0" smtClean="0">
                <a:latin typeface="Calibri" panose="020F0502020204030204" pitchFamily="34" charset="0"/>
              </a:rPr>
              <a:t>VOŠ – </a:t>
            </a:r>
            <a:r>
              <a:rPr lang="cs-CZ" sz="2400" b="1" dirty="0">
                <a:latin typeface="Calibri" panose="020F0502020204030204" pitchFamily="34" charset="0"/>
              </a:rPr>
              <a:t>14 krajských pracovišť</a:t>
            </a:r>
          </a:p>
          <a:p>
            <a:pPr eaLnBrk="0" hangingPunct="0"/>
            <a:endParaRPr lang="cs-CZ" sz="2400" b="1" dirty="0" smtClean="0">
              <a:latin typeface="Calibri" panose="020F050202020403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alibri" panose="020F0502020204030204" pitchFamily="34" charset="0"/>
              </a:rPr>
              <a:t>Garantuje Systém podpory nadání v ČR a realizuje 16 soutěží vyhlašovaných MŠMT včetně mezinárodních kol     Prostřednictvím aktivit projektu </a:t>
            </a:r>
            <a:r>
              <a:rPr lang="cs-CZ" sz="2400" b="1" dirty="0" err="1" smtClean="0">
                <a:latin typeface="Calibri" panose="020F0502020204030204" pitchFamily="34" charset="0"/>
                <a:hlinkClick r:id="rId5"/>
              </a:rPr>
              <a:t>Talnet</a:t>
            </a:r>
            <a:r>
              <a:rPr lang="cs-CZ" sz="2400" b="1" dirty="0" smtClean="0">
                <a:latin typeface="Calibri" panose="020F0502020204030204" pitchFamily="34" charset="0"/>
              </a:rPr>
              <a:t> – maximálně rozvíjí  </a:t>
            </a:r>
            <a:endParaRPr lang="cs-CZ" sz="2400" b="1" dirty="0">
              <a:latin typeface="Calibri" panose="020F0502020204030204" pitchFamily="34" charset="0"/>
            </a:endParaRPr>
          </a:p>
          <a:p>
            <a:pPr eaLnBrk="0" hangingPunct="0"/>
            <a:r>
              <a:rPr lang="cs-CZ" sz="2400" b="1" dirty="0" smtClean="0">
                <a:latin typeface="Calibri" panose="020F0502020204030204" pitchFamily="34" charset="0"/>
              </a:rPr>
              <a:t>     potenciál dětí od 13 let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cs-CZ" sz="2400" b="1" dirty="0" smtClean="0">
              <a:latin typeface="Calibri" panose="020F050202020403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alibri" panose="020F0502020204030204" pitchFamily="34" charset="0"/>
              </a:rPr>
              <a:t>Prostřednictvím systémových projektů nastavuje změny </a:t>
            </a:r>
          </a:p>
          <a:p>
            <a:pPr eaLnBrk="0" hangingPunct="0"/>
            <a:r>
              <a:rPr lang="cs-CZ" sz="2400" b="1" dirty="0" smtClean="0">
                <a:latin typeface="Calibri" panose="020F0502020204030204" pitchFamily="34" charset="0"/>
              </a:rPr>
              <a:t>     v oblasti vzdělávání – SRP, APIV, SYPO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cs-CZ" sz="2400" b="1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cs-CZ" b="1" dirty="0">
              <a:latin typeface="Calibri" panose="020F0502020204030204" pitchFamily="34" charset="0"/>
            </a:endParaRPr>
          </a:p>
          <a:p>
            <a:pPr algn="ctr" eaLnBrk="0" hangingPunct="0"/>
            <a:endParaRPr lang="cs-CZ" sz="1800" b="1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cs-CZ" sz="1800" b="1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cs-CZ" sz="1800" b="1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cs-CZ" sz="1800" b="1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cs-CZ" sz="1800" b="1" dirty="0" smtClean="0">
              <a:latin typeface="Calibri" panose="020F0502020204030204" pitchFamily="34" charset="0"/>
            </a:endParaRPr>
          </a:p>
          <a:p>
            <a:pPr eaLnBrk="0" hangingPunct="0"/>
            <a:r>
              <a:rPr lang="cs-CZ" sz="1100" b="1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63378" y="298783"/>
            <a:ext cx="5834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cs-CZ" sz="4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Přímo řízená </a:t>
            </a:r>
            <a:r>
              <a:rPr lang="cs-CZ" sz="4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org</a:t>
            </a:r>
            <a:r>
              <a:rPr lang="cs-CZ" sz="4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MŠMT</a:t>
            </a:r>
            <a:endParaRPr lang="cs-CZ" sz="4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9515" y="0"/>
            <a:ext cx="7886700" cy="132556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Krajské sítě podpory nadání</a:t>
            </a:r>
            <a:endParaRPr lang="cs-CZ" b="1" dirty="0">
              <a:latin typeface="+mn-lt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13120" y="1218552"/>
            <a:ext cx="3868340" cy="1053594"/>
          </a:xfrm>
        </p:spPr>
        <p:txBody>
          <a:bodyPr>
            <a:noAutofit/>
          </a:bodyPr>
          <a:lstStyle/>
          <a:p>
            <a:r>
              <a:rPr lang="cs-CZ" sz="2800" dirty="0" smtClean="0"/>
              <a:t>Krajská koordinační skupina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629842" y="2272146"/>
            <a:ext cx="3868340" cy="4194161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>
                <a:solidFill>
                  <a:srgbClr val="FFC000"/>
                </a:solidFill>
              </a:rPr>
              <a:t>k</a:t>
            </a:r>
            <a:r>
              <a:rPr lang="cs-CZ" sz="3400" dirty="0" smtClean="0">
                <a:solidFill>
                  <a:srgbClr val="FFC000"/>
                </a:solidFill>
              </a:rPr>
              <a:t>rajský koordinátor SPN (NIDV)</a:t>
            </a:r>
          </a:p>
          <a:p>
            <a:r>
              <a:rPr lang="cs-CZ" sz="3400" dirty="0"/>
              <a:t>psychologové a speciální pedagogové (garantuje NUV</a:t>
            </a:r>
            <a:r>
              <a:rPr lang="cs-CZ" sz="3400" dirty="0" smtClean="0"/>
              <a:t>)</a:t>
            </a:r>
            <a:endParaRPr lang="cs-CZ" sz="3400" dirty="0"/>
          </a:p>
          <a:p>
            <a:r>
              <a:rPr lang="cs-CZ" sz="3400" dirty="0"/>
              <a:t>koordinátoři pro oblast soutěží (garantuje </a:t>
            </a:r>
            <a:r>
              <a:rPr lang="cs-CZ" sz="3400" dirty="0" smtClean="0"/>
              <a:t>NIDV ve spolupráci s KÚ)</a:t>
            </a:r>
            <a:endParaRPr lang="cs-CZ" sz="3400" dirty="0"/>
          </a:p>
          <a:p>
            <a:r>
              <a:rPr lang="cs-CZ" sz="3400" dirty="0"/>
              <a:t>pedagogové </a:t>
            </a:r>
            <a:r>
              <a:rPr lang="cs-CZ" sz="3400" dirty="0" smtClean="0"/>
              <a:t>(garantuje NUV)</a:t>
            </a:r>
            <a:endParaRPr lang="cs-CZ" sz="3400" dirty="0"/>
          </a:p>
          <a:p>
            <a:r>
              <a:rPr lang="cs-CZ" sz="3400" dirty="0" smtClean="0"/>
              <a:t>inspektoři </a:t>
            </a:r>
            <a:r>
              <a:rPr lang="cs-CZ" sz="3400" dirty="0"/>
              <a:t>ČŠI (garantuje ČŠI</a:t>
            </a:r>
            <a:r>
              <a:rPr lang="cs-CZ" sz="3400" dirty="0" smtClean="0"/>
              <a:t>)</a:t>
            </a:r>
          </a:p>
          <a:p>
            <a:r>
              <a:rPr lang="cs-CZ" sz="3400" dirty="0" smtClean="0"/>
              <a:t>Krajské úřady</a:t>
            </a:r>
            <a:endParaRPr lang="cs-CZ" sz="3400" dirty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590983"/>
          </a:xfrm>
        </p:spPr>
        <p:txBody>
          <a:bodyPr>
            <a:noAutofit/>
          </a:bodyPr>
          <a:lstStyle/>
          <a:p>
            <a:r>
              <a:rPr lang="cs-CZ" sz="2800" dirty="0" smtClean="0"/>
              <a:t>Krajská síť podpory nadání</a:t>
            </a:r>
            <a:endParaRPr lang="cs-CZ" sz="28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MŠ, ZŠ, SŠ, VŠ</a:t>
            </a:r>
          </a:p>
          <a:p>
            <a:r>
              <a:rPr lang="cs-CZ" dirty="0"/>
              <a:t>SVČ, NNO</a:t>
            </a:r>
          </a:p>
          <a:p>
            <a:r>
              <a:rPr lang="cs-CZ" dirty="0"/>
              <a:t>Zaměstnavatelé</a:t>
            </a:r>
          </a:p>
          <a:p>
            <a:r>
              <a:rPr lang="cs-CZ" dirty="0"/>
              <a:t>Odborná pracoviště (věda, průmysl…)</a:t>
            </a:r>
          </a:p>
          <a:p>
            <a:r>
              <a:rPr lang="cs-CZ" dirty="0"/>
              <a:t>Jiné organizace a sítě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 smtClean="0"/>
              <a:t>Nadregionální </a:t>
            </a:r>
            <a:r>
              <a:rPr lang="cs-CZ" b="1" dirty="0"/>
              <a:t>síť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SIPON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44" y="5140512"/>
            <a:ext cx="1026744" cy="13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32913" y="293299"/>
            <a:ext cx="8283628" cy="83796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Systém péče o nadání ve škole</a:t>
            </a:r>
            <a:endParaRPr lang="cs-CZ" sz="4000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550707" y="2505075"/>
            <a:ext cx="3868340" cy="3684588"/>
          </a:xfrm>
        </p:spPr>
        <p:txBody>
          <a:bodyPr>
            <a:normAutofit/>
          </a:bodyPr>
          <a:lstStyle/>
          <a:p>
            <a:pPr lvl="0"/>
            <a:r>
              <a:rPr lang="cs-CZ" i="1" dirty="0" smtClean="0"/>
              <a:t>Problémy</a:t>
            </a:r>
          </a:p>
          <a:p>
            <a:pPr lvl="0"/>
            <a:r>
              <a:rPr lang="cs-CZ" i="1" dirty="0" smtClean="0"/>
              <a:t>Potřeba advokáta</a:t>
            </a:r>
          </a:p>
          <a:p>
            <a:pPr lvl="0"/>
            <a:r>
              <a:rPr lang="cs-CZ" i="1" dirty="0" smtClean="0"/>
              <a:t>Potřeba systematické práce</a:t>
            </a:r>
          </a:p>
          <a:p>
            <a:pPr lvl="0"/>
            <a:r>
              <a:rPr lang="cs-CZ" i="1" dirty="0" smtClean="0"/>
              <a:t>Podpora</a:t>
            </a:r>
          </a:p>
          <a:p>
            <a:pPr lvl="0"/>
            <a:r>
              <a:rPr lang="cs-CZ" i="1" dirty="0" smtClean="0"/>
              <a:t>Práce s kolegy ve sborovně a mimo ni</a:t>
            </a:r>
            <a:endParaRPr lang="cs-CZ" i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i="1" dirty="0"/>
              <a:t>Vyhledávání a identifikace nadaných a </a:t>
            </a:r>
            <a:r>
              <a:rPr lang="cs-CZ" i="1" dirty="0" smtClean="0"/>
              <a:t>mimořádně nadaných (talentovaných) </a:t>
            </a:r>
            <a:r>
              <a:rPr lang="cs-CZ" i="1" dirty="0"/>
              <a:t>žáků</a:t>
            </a:r>
          </a:p>
          <a:p>
            <a:pPr lvl="0"/>
            <a:r>
              <a:rPr lang="cs-CZ" i="1" dirty="0"/>
              <a:t>Spolupráce s odbornými poradenskými pracovišti za účelem diagnostiky, poradenství a nastavení individuálních plánů pro nadané.</a:t>
            </a:r>
          </a:p>
          <a:p>
            <a:pPr lvl="0"/>
            <a:r>
              <a:rPr lang="cs-CZ" i="1" dirty="0"/>
              <a:t>Rozvoj vzdělávací a výchovné nabídky pro nadané a podporu nadání v rámci školy.</a:t>
            </a:r>
          </a:p>
          <a:p>
            <a:pPr lvl="0"/>
            <a:r>
              <a:rPr lang="cs-CZ" i="1" dirty="0"/>
              <a:t>Orientace v mimoškolní nabídce pro podporu nadání a spolupráce s externími subjekty.</a:t>
            </a:r>
          </a:p>
          <a:p>
            <a:pPr lvl="0"/>
            <a:r>
              <a:rPr lang="cs-CZ" i="1" dirty="0"/>
              <a:t>Komunikace problematiky podpory nadání vůči kolegům, vedení školy a rodičům žáků.</a:t>
            </a:r>
          </a:p>
          <a:p>
            <a:pPr lvl="0"/>
            <a:r>
              <a:rPr lang="cs-CZ" i="1" dirty="0"/>
              <a:t>Vzdělávání zaměstnanců školy v problematice péče o nadání.</a:t>
            </a:r>
          </a:p>
          <a:p>
            <a:r>
              <a:rPr lang="cs-CZ" i="1" dirty="0"/>
              <a:t>Zapojení školy do struktur zaměřených na podporu nadání, síťování, spolupráce.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Zdůvodnění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Oblasti systému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40604" y="1350220"/>
            <a:ext cx="4288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 smtClean="0"/>
              <a:t>Koordinátor podpory nadání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351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2434" r="22433"/>
          <a:stretch/>
        </p:blipFill>
        <p:spPr bwMode="auto">
          <a:xfrm>
            <a:off x="177282" y="205273"/>
            <a:ext cx="8724121" cy="65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75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6596" y="-1359251"/>
            <a:ext cx="18288000" cy="11430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2021" y="23358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2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202130" y="1748623"/>
            <a:ext cx="8576109" cy="4931146"/>
          </a:xfrm>
        </p:spPr>
        <p:txBody>
          <a:bodyPr>
            <a:normAutofit fontScale="85000" lnSpcReduction="10000"/>
          </a:bodyPr>
          <a:lstStyle/>
          <a:p>
            <a:pPr marL="457200" lvl="1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rogramová nabídka NIDV – téma, oblast, příznak SPN)</a:t>
            </a:r>
          </a:p>
          <a:p>
            <a:r>
              <a:rPr lang="cs-CZ" dirty="0"/>
              <a:t>Systematický úvod do problematiky nadání (8, 20, 40, 60 hodin) </a:t>
            </a:r>
          </a:p>
          <a:p>
            <a:r>
              <a:rPr lang="cs-CZ" dirty="0"/>
              <a:t>Vyhledávání a identifikace nadání (8 hodin) </a:t>
            </a:r>
          </a:p>
          <a:p>
            <a:r>
              <a:rPr lang="cs-CZ" dirty="0"/>
              <a:t>Rozvoj nadaného žáka v běžné škole (8 hodin) </a:t>
            </a:r>
          </a:p>
          <a:p>
            <a:r>
              <a:rPr lang="cs-CZ" dirty="0"/>
              <a:t>Tvořivost, logika a úlohy pro nadané (8 hodin) </a:t>
            </a:r>
          </a:p>
          <a:p>
            <a:r>
              <a:rPr lang="cs-CZ" dirty="0"/>
              <a:t>Využití her při výuce s integrovanými nadanými žáky (8 hodin) </a:t>
            </a:r>
          </a:p>
          <a:p>
            <a:pPr lvl="0"/>
            <a:r>
              <a:rPr lang="cs-CZ" dirty="0" smtClean="0"/>
              <a:t>Abaku </a:t>
            </a:r>
            <a:r>
              <a:rPr lang="cs-CZ" dirty="0"/>
              <a:t>ve výuce matematiky (20 hod)</a:t>
            </a:r>
          </a:p>
          <a:p>
            <a:r>
              <a:rPr lang="cs-CZ" dirty="0"/>
              <a:t>Volnočasové příležitosti pro nadané žáky (8 hodin) </a:t>
            </a:r>
          </a:p>
          <a:p>
            <a:pPr lvl="0"/>
            <a:r>
              <a:rPr lang="cs-CZ" dirty="0" smtClean="0"/>
              <a:t>Individuální </a:t>
            </a:r>
            <a:r>
              <a:rPr lang="cs-CZ" dirty="0"/>
              <a:t>vzdělávací plán pro nadaného žáka (8 hodin) </a:t>
            </a:r>
          </a:p>
          <a:p>
            <a:pPr lvl="0"/>
            <a:r>
              <a:rPr lang="cs-CZ" dirty="0"/>
              <a:t>Řešení problémů s nadanými žáky (8 hodin</a:t>
            </a:r>
            <a:r>
              <a:rPr lang="cs-CZ" dirty="0" smtClean="0"/>
              <a:t>)… </a:t>
            </a:r>
            <a:endParaRPr lang="cs-CZ" dirty="0"/>
          </a:p>
          <a:p>
            <a:pPr marL="0" lvl="0" indent="0">
              <a:buNone/>
            </a:pPr>
            <a:r>
              <a:rPr lang="cs-CZ" sz="2800" b="1" dirty="0" smtClean="0"/>
              <a:t>Spolupráce s Mensou ČR a dalšími subjekty a spolupracovníky</a:t>
            </a:r>
            <a:endParaRPr lang="cs-CZ" sz="20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130" y="409130"/>
            <a:ext cx="2858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 smtClean="0">
                <a:solidFill>
                  <a:prstClr val="black"/>
                </a:solidFill>
              </a:rPr>
              <a:t>Inspirace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107" y="1466490"/>
            <a:ext cx="86994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</a:t>
            </a:r>
            <a:r>
              <a:rPr lang="cs-CZ" b="1" dirty="0" smtClean="0"/>
              <a:t>. </a:t>
            </a:r>
            <a:r>
              <a:rPr lang="cs-CZ" b="1" u="sng" dirty="0" smtClean="0"/>
              <a:t>Společenská </a:t>
            </a:r>
            <a:r>
              <a:rPr lang="cs-CZ" b="1" u="sng" dirty="0"/>
              <a:t>poptávka </a:t>
            </a:r>
            <a:r>
              <a:rPr lang="cs-CZ" b="1" dirty="0"/>
              <a:t>– kdy se rozvoj potenciálu každého jedince na všech stupních vzdělávání stane prioritou.</a:t>
            </a:r>
            <a:br>
              <a:rPr lang="cs-CZ" b="1" dirty="0"/>
            </a:br>
            <a:r>
              <a:rPr lang="cs-CZ" b="1" dirty="0"/>
              <a:t>2.   </a:t>
            </a:r>
            <a:r>
              <a:rPr lang="cs-CZ" b="1" u="sng" dirty="0"/>
              <a:t> </a:t>
            </a:r>
            <a:r>
              <a:rPr lang="cs-CZ" b="1" u="sng" dirty="0">
                <a:solidFill>
                  <a:srgbClr val="FFC000"/>
                </a:solidFill>
              </a:rPr>
              <a:t>Aplikovaný výzkum </a:t>
            </a:r>
            <a:r>
              <a:rPr lang="cs-CZ" b="1" dirty="0">
                <a:solidFill>
                  <a:srgbClr val="FFC000"/>
                </a:solidFill>
              </a:rPr>
              <a:t>a uplatnění nejnovějších mezioborových </a:t>
            </a:r>
            <a:r>
              <a:rPr lang="cs-CZ" b="1" dirty="0" smtClean="0">
                <a:solidFill>
                  <a:srgbClr val="FFC000"/>
                </a:solidFill>
              </a:rPr>
              <a:t>poznatků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v </a:t>
            </a:r>
            <a:r>
              <a:rPr lang="cs-CZ" b="1" dirty="0">
                <a:solidFill>
                  <a:srgbClr val="FFC000"/>
                </a:solidFill>
              </a:rPr>
              <a:t>pedagogických a souvisejících vědních oborech.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3.    </a:t>
            </a:r>
            <a:r>
              <a:rPr lang="cs-CZ" b="1" u="sng" dirty="0"/>
              <a:t>Studijní příprava </a:t>
            </a:r>
            <a:r>
              <a:rPr lang="cs-CZ" b="1" dirty="0"/>
              <a:t>a kontinuální vzdělávání v této oblasti.</a:t>
            </a:r>
            <a:br>
              <a:rPr lang="cs-CZ" b="1" dirty="0"/>
            </a:br>
            <a:r>
              <a:rPr lang="cs-CZ" b="1" dirty="0"/>
              <a:t>4.  </a:t>
            </a:r>
            <a:r>
              <a:rPr lang="cs-CZ" b="1" dirty="0">
                <a:solidFill>
                  <a:srgbClr val="FFC000"/>
                </a:solidFill>
              </a:rPr>
              <a:t>  Srovnatelná </a:t>
            </a:r>
            <a:r>
              <a:rPr lang="cs-CZ" b="1" u="sng" dirty="0">
                <a:solidFill>
                  <a:srgbClr val="FFC000"/>
                </a:solidFill>
              </a:rPr>
              <a:t>systematická celoživotní (kontinuální) podpora</a:t>
            </a:r>
            <a:r>
              <a:rPr lang="cs-CZ" b="1" dirty="0">
                <a:solidFill>
                  <a:srgbClr val="FFC000"/>
                </a:solidFill>
              </a:rPr>
              <a:t>, vyhledávání, identifikace a péče o nadané ve všech oblastech nadání  (rozdíly jsou patrné, pokud porovnáváme oblast sportovního a kognitivního nadání).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5.    </a:t>
            </a:r>
            <a:r>
              <a:rPr lang="cs-CZ" b="1" u="sng" dirty="0"/>
              <a:t>Systém podpory nadání a personální podpora odborníků na všech stupních škol</a:t>
            </a:r>
            <a:r>
              <a:rPr lang="cs-CZ" b="1" dirty="0"/>
              <a:t>.</a:t>
            </a:r>
            <a:br>
              <a:rPr lang="cs-CZ" b="1" dirty="0"/>
            </a:br>
            <a:r>
              <a:rPr lang="cs-CZ" b="1" dirty="0"/>
              <a:t>6.    </a:t>
            </a:r>
            <a:r>
              <a:rPr lang="cs-CZ" b="1" u="sng" dirty="0">
                <a:solidFill>
                  <a:srgbClr val="FFC000"/>
                </a:solidFill>
              </a:rPr>
              <a:t>Současná orientace na výkon</a:t>
            </a:r>
            <a:r>
              <a:rPr lang="cs-CZ" b="1" dirty="0">
                <a:solidFill>
                  <a:srgbClr val="FFC000"/>
                </a:solidFill>
              </a:rPr>
              <a:t>, navíc poměřovaný statisticky k celku, nikoliv k pokroku jedince. Tedy důraz na to, co je a není průměrné tedy „normální" nebo „nenormální".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7.    </a:t>
            </a:r>
            <a:r>
              <a:rPr lang="cs-CZ" b="1" u="sng" dirty="0"/>
              <a:t>Uplatňované hodnocení vztažené ke znalostem</a:t>
            </a:r>
            <a:r>
              <a:rPr lang="cs-CZ" b="1" dirty="0"/>
              <a:t>, nikoliv k tvořivosti, divergentnímu či kritickému myšlení či schopnosti aplikovat znalosti i dovednosti v reálném světě, ve vědě.</a:t>
            </a:r>
            <a:br>
              <a:rPr lang="cs-CZ" b="1" dirty="0"/>
            </a:br>
            <a:r>
              <a:rPr lang="cs-CZ" b="1" dirty="0"/>
              <a:t>8.   </a:t>
            </a:r>
            <a:r>
              <a:rPr lang="cs-CZ" b="1" dirty="0">
                <a:solidFill>
                  <a:srgbClr val="FFC000"/>
                </a:solidFill>
              </a:rPr>
              <a:t> Množství času i energie, které je věnováno slabým stránkám jedince místo toho, aby bylo využito </a:t>
            </a:r>
            <a:r>
              <a:rPr lang="cs-CZ" b="1" u="sng" dirty="0">
                <a:solidFill>
                  <a:srgbClr val="FFC000"/>
                </a:solidFill>
              </a:rPr>
              <a:t>k rozvoji silných stránek jedince</a:t>
            </a:r>
            <a:r>
              <a:rPr lang="cs-CZ" b="1" dirty="0">
                <a:solidFill>
                  <a:srgbClr val="FFC000"/>
                </a:solidFill>
              </a:rPr>
              <a:t>, k posilování pozitivních zkušeností nutných pro jeho </a:t>
            </a:r>
            <a:r>
              <a:rPr lang="cs-CZ" b="1" u="sng" dirty="0">
                <a:solidFill>
                  <a:srgbClr val="FFC000"/>
                </a:solidFill>
              </a:rPr>
              <a:t>dlouhodobou motivaci </a:t>
            </a:r>
            <a:r>
              <a:rPr lang="cs-CZ" b="1" dirty="0">
                <a:solidFill>
                  <a:srgbClr val="FFC000"/>
                </a:solidFill>
              </a:rPr>
              <a:t>a zájem o vzdělávání.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9.    </a:t>
            </a:r>
            <a:r>
              <a:rPr lang="cs-CZ" b="1" u="sng" dirty="0"/>
              <a:t>Otevřenost škol </a:t>
            </a:r>
            <a:r>
              <a:rPr lang="cs-CZ" b="1" dirty="0"/>
              <a:t>k propojování vzdělávacích oborů, projektové, badatelské či experimentální výuce, využití nových informačních zdrojů a technologií.</a:t>
            </a:r>
            <a:br>
              <a:rPr lang="cs-CZ" b="1" dirty="0"/>
            </a:br>
            <a:r>
              <a:rPr lang="cs-CZ" b="1" dirty="0"/>
              <a:t>10.   </a:t>
            </a:r>
            <a:r>
              <a:rPr lang="cs-CZ" b="1" u="sng" dirty="0"/>
              <a:t> </a:t>
            </a:r>
            <a:r>
              <a:rPr lang="cs-CZ" b="1" u="sng" dirty="0">
                <a:solidFill>
                  <a:srgbClr val="FFC000"/>
                </a:solidFill>
              </a:rPr>
              <a:t>Propojenost s praxí a průchodnost systému, </a:t>
            </a:r>
            <a:r>
              <a:rPr lang="cs-CZ" b="1" u="sng" dirty="0" smtClean="0">
                <a:solidFill>
                  <a:srgbClr val="FFC000"/>
                </a:solidFill>
              </a:rPr>
              <a:t>finanční a právní podpora</a:t>
            </a:r>
            <a:r>
              <a:rPr lang="cs-CZ" b="1" dirty="0" smtClean="0">
                <a:solidFill>
                  <a:srgbClr val="FFC000"/>
                </a:solidFill>
              </a:rPr>
              <a:t>.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2130" y="409130"/>
            <a:ext cx="4835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 smtClean="0">
                <a:solidFill>
                  <a:prstClr val="black"/>
                </a:solidFill>
              </a:rPr>
              <a:t>Klíčové momenty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938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Tematická zpráva ČŠI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904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Ve školním roce 2015/2016 vykázaly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základní </a:t>
            </a:r>
            <a:r>
              <a:rPr lang="cs-CZ" dirty="0">
                <a:solidFill>
                  <a:srgbClr val="FFC000"/>
                </a:solidFill>
              </a:rPr>
              <a:t>školy </a:t>
            </a:r>
            <a:r>
              <a:rPr lang="cs-CZ" b="1" dirty="0">
                <a:solidFill>
                  <a:srgbClr val="FFC000"/>
                </a:solidFill>
              </a:rPr>
              <a:t>992 mimořádně nadaných žáků, </a:t>
            </a:r>
            <a:endParaRPr lang="cs-CZ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C000"/>
                </a:solidFill>
              </a:rPr>
              <a:t>střední </a:t>
            </a:r>
            <a:r>
              <a:rPr lang="cs-CZ" b="1" dirty="0">
                <a:solidFill>
                  <a:srgbClr val="FFC000"/>
                </a:solidFill>
              </a:rPr>
              <a:t>školy pak těchto žáků vykázaly 356</a:t>
            </a:r>
            <a:r>
              <a:rPr lang="cs-CZ" dirty="0">
                <a:solidFill>
                  <a:srgbClr val="FFC000"/>
                </a:solidFill>
              </a:rPr>
              <a:t>. 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předškolním vzdělávání k diagnostice, a tudíž ani k evidenci mimořádně nadaných dětí </a:t>
            </a:r>
            <a:r>
              <a:rPr lang="cs-CZ" dirty="0" smtClean="0"/>
              <a:t>nedochází, </a:t>
            </a:r>
            <a:r>
              <a:rPr lang="cs-CZ" b="1" dirty="0" smtClean="0">
                <a:solidFill>
                  <a:srgbClr val="FFC000"/>
                </a:solidFill>
              </a:rPr>
              <a:t>MŠ neevidovaly žádné dítě s akcelerovaným vývojem</a:t>
            </a:r>
            <a:r>
              <a:rPr lang="cs-CZ" dirty="0" smtClean="0"/>
              <a:t>. 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/>
              <a:t>V</a:t>
            </a:r>
            <a:r>
              <a:rPr lang="cs-CZ" b="1" dirty="0" smtClean="0"/>
              <a:t> </a:t>
            </a:r>
            <a:r>
              <a:rPr lang="cs-CZ" b="1" dirty="0"/>
              <a:t>71% </a:t>
            </a:r>
            <a:r>
              <a:rPr lang="cs-CZ" b="1" dirty="0" smtClean="0"/>
              <a:t>MŠ,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b="1" dirty="0" smtClean="0"/>
              <a:t>více než 50% ZŠ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 a 44% SŠ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</a:t>
            </a:r>
            <a:r>
              <a:rPr lang="cs-CZ" dirty="0" smtClean="0"/>
              <a:t>se </a:t>
            </a:r>
            <a:r>
              <a:rPr lang="cs-CZ" dirty="0"/>
              <a:t>žádný učitel neúčastnil v posledních třech letech </a:t>
            </a:r>
            <a:r>
              <a:rPr lang="cs-CZ" dirty="0" smtClean="0"/>
              <a:t>     DVPP v </a:t>
            </a:r>
            <a:r>
              <a:rPr lang="cs-CZ" dirty="0"/>
              <a:t>oblasti podpory </a:t>
            </a:r>
            <a:r>
              <a:rPr lang="cs-CZ" dirty="0" smtClean="0"/>
              <a:t>nadání.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37710" y="4378254"/>
            <a:ext cx="42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Příležitost pro rozvoj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6" name="Veselý obličej 5"/>
          <p:cNvSpPr/>
          <p:nvPr/>
        </p:nvSpPr>
        <p:spPr>
          <a:xfrm>
            <a:off x="7864187" y="424421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1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18" y="624689"/>
            <a:ext cx="8207532" cy="85102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Pedagogický optimismus v 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12" t="12367" r="24364" b="7464"/>
          <a:stretch/>
        </p:blipFill>
        <p:spPr>
          <a:xfrm>
            <a:off x="740404" y="1602463"/>
            <a:ext cx="7342360" cy="454483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 rot="3151860">
            <a:off x="4948585" y="3869856"/>
            <a:ext cx="4748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…</a:t>
            </a:r>
            <a:r>
              <a:rPr lang="cs-CZ" b="1" dirty="0" smtClean="0"/>
              <a:t>na </a:t>
            </a:r>
            <a:r>
              <a:rPr lang="cs-CZ" b="1" dirty="0"/>
              <a:t>předposledním místě ze všech monitorovaných </a:t>
            </a:r>
            <a:r>
              <a:rPr lang="cs-CZ" b="1" dirty="0" smtClean="0"/>
              <a:t>zemí OECD!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90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Generation-what.cz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" t="4831" r="2160" b="7544"/>
          <a:stretch/>
        </p:blipFill>
        <p:spPr>
          <a:xfrm>
            <a:off x="707366" y="2035833"/>
            <a:ext cx="7565366" cy="38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0941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„Učitelé nesmějí být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podobni sloupům u cest,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cs-CZ" sz="4400" dirty="0" smtClean="0"/>
              <a:t>jež ukazují, kam jít, ale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samy nikam nejdou.“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i="1" dirty="0" smtClean="0"/>
              <a:t>						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i="1" dirty="0" smtClean="0"/>
              <a:t>						Jan Amos Komenský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i="1" dirty="0" smtClean="0"/>
              <a:t>Hledám průvodce …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080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527" y="365126"/>
            <a:ext cx="8279823" cy="784801"/>
          </a:xfrm>
        </p:spPr>
        <p:txBody>
          <a:bodyPr/>
          <a:lstStyle/>
          <a:p>
            <a:r>
              <a:rPr lang="cs-CZ" b="1" dirty="0">
                <a:latin typeface="+mn-lt"/>
              </a:rPr>
              <a:t>Hledám průvodce – najdu?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Ten, kdo neví, co hledá, neví, co </a:t>
            </a:r>
            <a:r>
              <a:rPr lang="cs-CZ" sz="3600" b="1" dirty="0" smtClean="0"/>
              <a:t>má.</a:t>
            </a:r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b="1" dirty="0" smtClean="0"/>
              <a:t>Není nic temnějšího, než tma po světle.</a:t>
            </a:r>
          </a:p>
          <a:p>
            <a:pPr marL="0" indent="0">
              <a:buNone/>
            </a:pPr>
            <a:endParaRPr lang="cs-CZ" sz="3600" b="1" dirty="0" smtClean="0"/>
          </a:p>
          <a:p>
            <a:endParaRPr lang="cs-CZ" sz="3600" b="1" dirty="0"/>
          </a:p>
          <a:p>
            <a:r>
              <a:rPr lang="cs-CZ" sz="3600" b="1" dirty="0" smtClean="0"/>
              <a:t>Jen </a:t>
            </a:r>
            <a:r>
              <a:rPr lang="cs-CZ" sz="3600" b="1" dirty="0"/>
              <a:t>ten, kdo hoří, může zapálit.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0498" y="274638"/>
            <a:ext cx="7936302" cy="922114"/>
          </a:xfrm>
        </p:spPr>
        <p:txBody>
          <a:bodyPr>
            <a:normAutofit/>
          </a:bodyPr>
          <a:lstStyle/>
          <a:p>
            <a:pPr algn="just"/>
            <a:r>
              <a:rPr lang="cs-CZ" sz="4000" b="1" dirty="0" smtClean="0">
                <a:latin typeface="+mn-lt"/>
              </a:rPr>
              <a:t>Rozpoznání</a:t>
            </a:r>
            <a:endParaRPr lang="cs-CZ" sz="4000" b="1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339542"/>
            <a:ext cx="7886700" cy="5213658"/>
          </a:xfrm>
        </p:spPr>
        <p:txBody>
          <a:bodyPr>
            <a:noAutofit/>
          </a:bodyPr>
          <a:lstStyle/>
          <a:p>
            <a:pPr lvl="0"/>
            <a:r>
              <a:rPr lang="cs-CZ" sz="1600" b="1" u="sng" dirty="0"/>
              <a:t>Problematika rozvoje potenciálu a podpory nadání se týká každého </a:t>
            </a:r>
            <a:r>
              <a:rPr lang="cs-CZ" sz="1600" b="1" dirty="0"/>
              <a:t>dítěte už od raného věku.</a:t>
            </a:r>
          </a:p>
          <a:p>
            <a:pPr lvl="0"/>
            <a:r>
              <a:rPr lang="cs-CZ" sz="1600" b="1" u="sng" dirty="0">
                <a:solidFill>
                  <a:srgbClr val="FFC000"/>
                </a:solidFill>
              </a:rPr>
              <a:t>Nevhodná nebo žádná podpora nadání je v přímém rozporu se základními právy dítěte</a:t>
            </a:r>
            <a:r>
              <a:rPr lang="cs-CZ" sz="1600" b="1" dirty="0">
                <a:solidFill>
                  <a:srgbClr val="FFC000"/>
                </a:solidFill>
              </a:rPr>
              <a:t>, ohrožuje jeho zdravý </a:t>
            </a:r>
            <a:r>
              <a:rPr lang="cs-CZ" sz="1600" b="1" dirty="0" smtClean="0">
                <a:solidFill>
                  <a:srgbClr val="FFC000"/>
                </a:solidFill>
              </a:rPr>
              <a:t>vývoj. Pedagogická </a:t>
            </a:r>
            <a:r>
              <a:rPr lang="cs-CZ" sz="1600" b="1" dirty="0">
                <a:solidFill>
                  <a:srgbClr val="FFC000"/>
                </a:solidFill>
              </a:rPr>
              <a:t>diagnostika proto musí být zaměřena také na rozpoznání nadání u dětí s dvojí výjimečností.</a:t>
            </a:r>
          </a:p>
          <a:p>
            <a:pPr lvl="0"/>
            <a:r>
              <a:rPr lang="cs-CZ" sz="1600" b="1" u="sng" dirty="0"/>
              <a:t>Nadání lze identifikovat v každém věku, v poradně, ve škole i mimo ni</a:t>
            </a:r>
            <a:r>
              <a:rPr lang="cs-CZ" sz="1600" b="1" dirty="0"/>
              <a:t>.</a:t>
            </a:r>
          </a:p>
          <a:p>
            <a:pPr lvl="0"/>
            <a:r>
              <a:rPr lang="cs-CZ" sz="1600" b="1" dirty="0">
                <a:solidFill>
                  <a:srgbClr val="FFC000"/>
                </a:solidFill>
              </a:rPr>
              <a:t>Identifikace současně nesmí být „honem“ na zvyšování celkového počtu identifikovaných, ale má </a:t>
            </a:r>
            <a:r>
              <a:rPr lang="cs-CZ" sz="1600" b="1" u="sng" dirty="0">
                <a:solidFill>
                  <a:srgbClr val="FFC000"/>
                </a:solidFill>
              </a:rPr>
              <a:t>umožnit vědomý rozvoj</a:t>
            </a:r>
            <a:r>
              <a:rPr lang="cs-CZ" sz="1600" b="1" dirty="0">
                <a:solidFill>
                  <a:srgbClr val="FFC000"/>
                </a:solidFill>
              </a:rPr>
              <a:t>. </a:t>
            </a:r>
          </a:p>
          <a:p>
            <a:pPr lvl="0"/>
            <a:r>
              <a:rPr lang="cs-CZ" sz="1600" b="1" dirty="0"/>
              <a:t>Identifikace neslouží k nálepkování, </a:t>
            </a:r>
            <a:r>
              <a:rPr lang="cs-CZ" sz="1600" b="1" u="sng" dirty="0"/>
              <a:t>rozvoj potenciálu a zájmu dítěte je přirozenou součástí učení.</a:t>
            </a:r>
          </a:p>
          <a:p>
            <a:pPr lvl="0"/>
            <a:r>
              <a:rPr lang="cs-CZ" sz="1600" b="1" dirty="0">
                <a:solidFill>
                  <a:srgbClr val="FFC000"/>
                </a:solidFill>
              </a:rPr>
              <a:t>Samoúčelná </a:t>
            </a:r>
            <a:r>
              <a:rPr lang="cs-CZ" sz="1600" b="1" u="sng" dirty="0">
                <a:solidFill>
                  <a:srgbClr val="FFC000"/>
                </a:solidFill>
              </a:rPr>
              <a:t>identifikace bez odborné pomoci a odpovídajících výukových metod a rozvojových aktivit nedává smysl</a:t>
            </a:r>
            <a:r>
              <a:rPr lang="cs-CZ" sz="1600" b="1" dirty="0">
                <a:solidFill>
                  <a:srgbClr val="FFC000"/>
                </a:solidFill>
              </a:rPr>
              <a:t>.</a:t>
            </a:r>
          </a:p>
          <a:p>
            <a:pPr lvl="0"/>
            <a:r>
              <a:rPr lang="cs-CZ" sz="1600" b="1" dirty="0"/>
              <a:t>Nadané dítě potřebuje </a:t>
            </a:r>
            <a:r>
              <a:rPr lang="cs-CZ" sz="1600" b="1" u="sng" dirty="0"/>
              <a:t>smysluplnou podporu a přiměřenou zátěž </a:t>
            </a:r>
            <a:r>
              <a:rPr lang="cs-CZ" sz="1600" b="1" dirty="0"/>
              <a:t>ze strany rodičů, pedagogů i poradenských odborníků.</a:t>
            </a:r>
          </a:p>
          <a:p>
            <a:pPr lvl="0"/>
            <a:r>
              <a:rPr lang="cs-CZ" sz="1600" b="1" dirty="0" smtClean="0">
                <a:solidFill>
                  <a:srgbClr val="FFC000"/>
                </a:solidFill>
              </a:rPr>
              <a:t>Vzhledem </a:t>
            </a:r>
            <a:r>
              <a:rPr lang="cs-CZ" sz="1600" b="1" dirty="0">
                <a:solidFill>
                  <a:srgbClr val="FFC000"/>
                </a:solidFill>
              </a:rPr>
              <a:t>k různorodosti metod a nástrojů v oblasti identifikace a vyhledávání nadání, specifikace potřeb i jejich </a:t>
            </a:r>
            <a:r>
              <a:rPr lang="cs-CZ" sz="1600" b="1" u="sng" dirty="0">
                <a:solidFill>
                  <a:srgbClr val="FFC000"/>
                </a:solidFill>
              </a:rPr>
              <a:t>saturace je potřeba vysoké odbornosti, přípravy a vzájemné komunikace všech zainteresovaných stran</a:t>
            </a:r>
            <a:r>
              <a:rPr lang="cs-CZ" sz="1600" b="1" dirty="0">
                <a:solidFill>
                  <a:srgbClr val="FFC000"/>
                </a:solidFill>
              </a:rPr>
              <a:t>.</a:t>
            </a:r>
          </a:p>
          <a:p>
            <a:r>
              <a:rPr lang="cs-CZ" sz="1600" b="1" dirty="0" smtClean="0"/>
              <a:t>Identifikace </a:t>
            </a:r>
            <a:r>
              <a:rPr lang="cs-CZ" sz="1600" b="1" dirty="0"/>
              <a:t>nadání je </a:t>
            </a:r>
            <a:r>
              <a:rPr lang="cs-CZ" sz="1600" b="1" u="sng" dirty="0"/>
              <a:t>nedílnou součástí systému podpory nadání</a:t>
            </a:r>
            <a:r>
              <a:rPr lang="cs-CZ" sz="1600" b="1" dirty="0"/>
              <a:t>. V něm nesmí chybět ani </a:t>
            </a:r>
            <a:r>
              <a:rPr lang="cs-CZ" sz="1600" b="1" u="sng" dirty="0"/>
              <a:t>komunikace s těmi, kteří svůj vysoký potenciál uplatnili nebo také </a:t>
            </a:r>
            <a:r>
              <a:rPr lang="cs-CZ" sz="1600" b="1" u="sng" dirty="0" smtClean="0"/>
              <a:t>n</a:t>
            </a:r>
            <a:r>
              <a:rPr lang="cs-CZ" sz="1600" b="1" dirty="0" smtClean="0"/>
              <a:t>e.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1256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0424" y="1651518"/>
            <a:ext cx="7679093" cy="4935894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30424" y="510465"/>
            <a:ext cx="5892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/>
              <a:t>Učební styly a strategie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68" t="5278" r="-1" b="4531"/>
          <a:stretch/>
        </p:blipFill>
        <p:spPr>
          <a:xfrm>
            <a:off x="534838" y="1906438"/>
            <a:ext cx="8147522" cy="43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365127"/>
            <a:ext cx="8083550" cy="798656"/>
          </a:xfrm>
        </p:spPr>
        <p:txBody>
          <a:bodyPr/>
          <a:lstStyle/>
          <a:p>
            <a:r>
              <a:rPr lang="cs-CZ" b="1" dirty="0">
                <a:latin typeface="+mn-lt"/>
              </a:rPr>
              <a:t>Emoce a moderní metody</a:t>
            </a:r>
          </a:p>
        </p:txBody>
      </p:sp>
      <p:pic>
        <p:nvPicPr>
          <p:cNvPr id="5" name="Zástupný symbol pro obsah 4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0062" t="19929" r="20194" b="12875"/>
          <a:stretch/>
        </p:blipFill>
        <p:spPr bwMode="auto">
          <a:xfrm>
            <a:off x="804334" y="1515534"/>
            <a:ext cx="7619999" cy="5088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1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1856" t="8466" r="14682" b="4938"/>
          <a:stretch/>
        </p:blipFill>
        <p:spPr bwMode="auto">
          <a:xfrm>
            <a:off x="1083733" y="1583267"/>
            <a:ext cx="6485467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33" y="211668"/>
            <a:ext cx="8422217" cy="94826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CVVM 2012 a dnes</a:t>
            </a:r>
            <a:br>
              <a:rPr lang="cs-CZ" b="1" dirty="0"/>
            </a:br>
            <a:r>
              <a:rPr lang="cs-CZ" b="1" dirty="0"/>
              <a:t>Po faktuální a po </a:t>
            </a:r>
            <a:r>
              <a:rPr lang="cs-CZ" b="1" dirty="0" err="1"/>
              <a:t>pravdová</a:t>
            </a:r>
            <a:r>
              <a:rPr lang="cs-CZ" b="1" dirty="0"/>
              <a:t> doba</a:t>
            </a:r>
          </a:p>
        </p:txBody>
      </p:sp>
    </p:spTree>
    <p:extLst>
      <p:ext uri="{BB962C8B-B14F-4D97-AF65-F5344CB8AC3E}">
        <p14:creationId xmlns:p14="http://schemas.microsoft.com/office/powerpoint/2010/main" val="1019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879725" y="244475"/>
            <a:ext cx="4537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solidFill>
                  <a:srgbClr val="FFFFFF"/>
                </a:solidFill>
              </a:rPr>
              <a:t>Přístup orientovaný na budoucnost – měkké kompetence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6742113" y="4899025"/>
            <a:ext cx="177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sz="2000" b="1" kern="0" dirty="0">
                <a:latin typeface="Arial" pitchFamily="34" charset="0"/>
                <a:cs typeface="Arial" pitchFamily="34" charset="0"/>
              </a:rPr>
              <a:t>Ke kooperaci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088" y="5661025"/>
            <a:ext cx="2686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s-CZ" b="1" kern="0" dirty="0">
                <a:latin typeface="Arial" pitchFamily="34" charset="0"/>
                <a:cs typeface="Arial" pitchFamily="34" charset="0"/>
              </a:rPr>
              <a:t>K efektivní komunikaci</a:t>
            </a:r>
          </a:p>
        </p:txBody>
      </p:sp>
      <p:sp>
        <p:nvSpPr>
          <p:cNvPr id="75783" name="Obdélník 8"/>
          <p:cNvSpPr>
            <a:spLocks noChangeArrowheads="1"/>
          </p:cNvSpPr>
          <p:nvPr/>
        </p:nvSpPr>
        <p:spPr bwMode="auto">
          <a:xfrm>
            <a:off x="5586413" y="1841500"/>
            <a:ext cx="33559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K vedení lidí:</a:t>
            </a:r>
            <a:r>
              <a:rPr lang="cs-CZ" sz="2000" b="1" dirty="0"/>
              <a:t> </a:t>
            </a:r>
          </a:p>
          <a:p>
            <a:r>
              <a:rPr lang="cs-CZ" sz="2000" b="1" dirty="0">
                <a:solidFill>
                  <a:srgbClr val="FFC000"/>
                </a:solidFill>
              </a:rPr>
              <a:t>integrita, obětavost, velkomyslnost,</a:t>
            </a:r>
          </a:p>
          <a:p>
            <a:r>
              <a:rPr lang="cs-CZ" sz="2000" b="1" dirty="0">
                <a:solidFill>
                  <a:srgbClr val="FFC000"/>
                </a:solidFill>
              </a:rPr>
              <a:t>pokora, otevřenost, tvořivost, poctivost,</a:t>
            </a:r>
          </a:p>
          <a:p>
            <a:r>
              <a:rPr lang="cs-CZ" sz="2000" b="1" dirty="0">
                <a:solidFill>
                  <a:srgbClr val="FFC000"/>
                </a:solidFill>
              </a:rPr>
              <a:t>asertivita, smysl pro humor. </a:t>
            </a:r>
            <a:r>
              <a:rPr lang="cs-CZ" i="1" dirty="0"/>
              <a:t>John May (místopředseda Světového skautského výboru)</a:t>
            </a:r>
          </a:p>
        </p:txBody>
      </p:sp>
      <p:sp>
        <p:nvSpPr>
          <p:cNvPr id="75784" name="Obdélník 9"/>
          <p:cNvSpPr>
            <a:spLocks noChangeArrowheads="1"/>
          </p:cNvSpPr>
          <p:nvPr/>
        </p:nvSpPr>
        <p:spPr bwMode="auto">
          <a:xfrm>
            <a:off x="3059113" y="6021388"/>
            <a:ext cx="32432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300" b="1"/>
              <a:t>K objevování a orientaci v informacích</a:t>
            </a:r>
          </a:p>
        </p:txBody>
      </p:sp>
      <p:sp>
        <p:nvSpPr>
          <p:cNvPr id="75785" name="Obdélník 10"/>
          <p:cNvSpPr>
            <a:spLocks noChangeArrowheads="1"/>
          </p:cNvSpPr>
          <p:nvPr/>
        </p:nvSpPr>
        <p:spPr bwMode="auto">
          <a:xfrm>
            <a:off x="271463" y="5280025"/>
            <a:ext cx="299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K plánování a organizování práce</a:t>
            </a:r>
          </a:p>
        </p:txBody>
      </p:sp>
      <p:sp>
        <p:nvSpPr>
          <p:cNvPr id="75786" name="Obdélník 11"/>
          <p:cNvSpPr>
            <a:spLocks noChangeArrowheads="1"/>
          </p:cNvSpPr>
          <p:nvPr/>
        </p:nvSpPr>
        <p:spPr bwMode="auto">
          <a:xfrm>
            <a:off x="3995738" y="5229225"/>
            <a:ext cx="26654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b="1"/>
              <a:t>K řešení problémů</a:t>
            </a:r>
          </a:p>
        </p:txBody>
      </p:sp>
      <p:sp>
        <p:nvSpPr>
          <p:cNvPr id="75787" name="Obdélník 12"/>
          <p:cNvSpPr>
            <a:spLocks noChangeArrowheads="1"/>
          </p:cNvSpPr>
          <p:nvPr/>
        </p:nvSpPr>
        <p:spPr bwMode="auto">
          <a:xfrm>
            <a:off x="3441700" y="2268538"/>
            <a:ext cx="1865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700" b="1"/>
              <a:t>K samostatnosti</a:t>
            </a:r>
          </a:p>
        </p:txBody>
      </p:sp>
      <p:sp>
        <p:nvSpPr>
          <p:cNvPr id="75788" name="Obdélník 13"/>
          <p:cNvSpPr>
            <a:spLocks noChangeArrowheads="1"/>
          </p:cNvSpPr>
          <p:nvPr/>
        </p:nvSpPr>
        <p:spPr bwMode="auto">
          <a:xfrm>
            <a:off x="539750" y="2924175"/>
            <a:ext cx="1960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b="1"/>
              <a:t>K výkonnosti</a:t>
            </a:r>
          </a:p>
        </p:txBody>
      </p:sp>
      <p:sp>
        <p:nvSpPr>
          <p:cNvPr id="75789" name="Obdélník 14"/>
          <p:cNvSpPr>
            <a:spLocks noChangeArrowheads="1"/>
          </p:cNvSpPr>
          <p:nvPr/>
        </p:nvSpPr>
        <p:spPr bwMode="auto">
          <a:xfrm>
            <a:off x="250825" y="4437063"/>
            <a:ext cx="154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K flexibilitě</a:t>
            </a:r>
          </a:p>
        </p:txBody>
      </p:sp>
      <p:sp>
        <p:nvSpPr>
          <p:cNvPr id="75790" name="Obdélník 15"/>
          <p:cNvSpPr>
            <a:spLocks noChangeArrowheads="1"/>
          </p:cNvSpPr>
          <p:nvPr/>
        </p:nvSpPr>
        <p:spPr bwMode="auto">
          <a:xfrm>
            <a:off x="179388" y="3789363"/>
            <a:ext cx="1465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K podnikavosti</a:t>
            </a:r>
          </a:p>
        </p:txBody>
      </p:sp>
      <p:sp>
        <p:nvSpPr>
          <p:cNvPr id="75791" name="Obdélník 16"/>
          <p:cNvSpPr>
            <a:spLocks noChangeArrowheads="1"/>
          </p:cNvSpPr>
          <p:nvPr/>
        </p:nvSpPr>
        <p:spPr bwMode="auto">
          <a:xfrm>
            <a:off x="3068638" y="3000375"/>
            <a:ext cx="1857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500" b="1"/>
              <a:t>Ke zvládání zátěže</a:t>
            </a:r>
          </a:p>
        </p:txBody>
      </p:sp>
      <p:sp>
        <p:nvSpPr>
          <p:cNvPr id="75792" name="Obdélník 17"/>
          <p:cNvSpPr>
            <a:spLocks noChangeArrowheads="1"/>
          </p:cNvSpPr>
          <p:nvPr/>
        </p:nvSpPr>
        <p:spPr bwMode="auto">
          <a:xfrm>
            <a:off x="2051050" y="1700213"/>
            <a:ext cx="273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K aktivnímu přístupu</a:t>
            </a:r>
          </a:p>
        </p:txBody>
      </p:sp>
      <p:sp>
        <p:nvSpPr>
          <p:cNvPr id="75793" name="Obdélník 18"/>
          <p:cNvSpPr>
            <a:spLocks noChangeArrowheads="1"/>
          </p:cNvSpPr>
          <p:nvPr/>
        </p:nvSpPr>
        <p:spPr bwMode="auto">
          <a:xfrm>
            <a:off x="5651500" y="5661025"/>
            <a:ext cx="2760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00" b="1"/>
              <a:t>K celoživotnímu učení</a:t>
            </a:r>
          </a:p>
        </p:txBody>
      </p:sp>
      <p:sp>
        <p:nvSpPr>
          <p:cNvPr id="75794" name="Obdélník 19"/>
          <p:cNvSpPr>
            <a:spLocks noChangeArrowheads="1"/>
          </p:cNvSpPr>
          <p:nvPr/>
        </p:nvSpPr>
        <p:spPr bwMode="auto">
          <a:xfrm>
            <a:off x="1889125" y="4899025"/>
            <a:ext cx="29305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300" b="1"/>
              <a:t>K uspokojování klientských potřeb</a:t>
            </a:r>
          </a:p>
        </p:txBody>
      </p:sp>
      <p:sp>
        <p:nvSpPr>
          <p:cNvPr id="75795" name="Obdélník 20"/>
          <p:cNvSpPr>
            <a:spLocks noChangeArrowheads="1"/>
          </p:cNvSpPr>
          <p:nvPr/>
        </p:nvSpPr>
        <p:spPr bwMode="auto">
          <a:xfrm>
            <a:off x="250825" y="2276475"/>
            <a:ext cx="306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K ovlivňování ostatních</a:t>
            </a:r>
          </a:p>
        </p:txBody>
      </p:sp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3" cstate="print"/>
          <a:srcRect l="19945" t="16261" r="66084" b="73842"/>
          <a:stretch>
            <a:fillRect/>
          </a:stretch>
        </p:blipFill>
        <p:spPr bwMode="auto">
          <a:xfrm>
            <a:off x="2413000" y="3543300"/>
            <a:ext cx="24257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467" y="347133"/>
            <a:ext cx="8379883" cy="1024466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hlinkClick r:id="rId2"/>
              </a:rPr>
              <a:t>ka2.cz</a:t>
            </a:r>
            <a:r>
              <a:rPr lang="cs-CZ" sz="2000" b="1" dirty="0" smtClean="0"/>
              <a:t>, </a:t>
            </a:r>
            <a:r>
              <a:rPr lang="cs-CZ" sz="2000" b="1" dirty="0" smtClean="0">
                <a:hlinkClick r:id="rId3"/>
              </a:rPr>
              <a:t>kliceprozivot.cz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>
                <a:hlinkClick r:id="rId4"/>
              </a:rPr>
              <a:t>ČŠI 2018 - Analýza zahraničních systémů hodnocení</a:t>
            </a:r>
            <a:br>
              <a:rPr lang="cs-CZ" sz="2000" b="1" dirty="0">
                <a:hlinkClick r:id="rId4"/>
              </a:rPr>
            </a:br>
            <a:r>
              <a:rPr lang="cs-CZ" sz="2000" b="1" dirty="0">
                <a:hlinkClick r:id="rId4"/>
              </a:rPr>
              <a:t>klíčových kompetencí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cap="all" dirty="0"/>
              <a:t> </a:t>
            </a:r>
            <a:endParaRPr lang="cs-CZ" sz="2000" b="1" dirty="0"/>
          </a:p>
        </p:txBody>
      </p:sp>
      <p:pic>
        <p:nvPicPr>
          <p:cNvPr id="4" name="Zástupný symbol pro obsah 3">
            <a:hlinkClick r:id="rId5"/>
          </p:cNvPr>
          <p:cNvPicPr>
            <a:picLocks noGrp="1"/>
          </p:cNvPicPr>
          <p:nvPr>
            <p:ph idx="1"/>
          </p:nvPr>
        </p:nvPicPr>
        <p:blipFill rotWithShape="1">
          <a:blip r:embed="rId6"/>
          <a:srcRect l="110" t="4056" r="-110" b="5467"/>
          <a:stretch/>
        </p:blipFill>
        <p:spPr bwMode="auto">
          <a:xfrm>
            <a:off x="724536" y="1876425"/>
            <a:ext cx="7694928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02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467" y="347133"/>
            <a:ext cx="8379883" cy="1024466"/>
          </a:xfrm>
        </p:spPr>
        <p:txBody>
          <a:bodyPr>
            <a:noAutofit/>
          </a:bodyPr>
          <a:lstStyle/>
          <a:p>
            <a:r>
              <a:rPr lang="cs-CZ" sz="2000" b="1" dirty="0">
                <a:hlinkClick r:id="rId2"/>
              </a:rPr>
              <a:t>„</a:t>
            </a:r>
            <a:r>
              <a:rPr lang="cs-CZ" sz="2000" b="1" dirty="0" err="1">
                <a:hlinkClick r:id="rId2"/>
              </a:rPr>
              <a:t>MetodiKa</a:t>
            </a:r>
            <a:r>
              <a:rPr lang="cs-CZ" sz="2000" b="1" dirty="0">
                <a:hlinkClick r:id="rId2"/>
              </a:rPr>
              <a:t> – Kompetence, Kvalita, Kvalifikace, </a:t>
            </a:r>
            <a:br>
              <a:rPr lang="cs-CZ" sz="2000" b="1" dirty="0">
                <a:hlinkClick r:id="rId2"/>
              </a:rPr>
            </a:br>
            <a:r>
              <a:rPr lang="cs-CZ" sz="2000" b="1" dirty="0">
                <a:hlinkClick r:id="rId2"/>
              </a:rPr>
              <a:t>(sebe)Koncepce pro neformální vzdělávání“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cap="all" dirty="0"/>
              <a:t> </a:t>
            </a:r>
            <a:endParaRPr lang="cs-CZ" sz="2000" b="1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 rotWithShape="1">
          <a:blip r:embed="rId3"/>
          <a:srcRect l="28383" t="25397" r="28163" b="13580"/>
          <a:stretch/>
        </p:blipFill>
        <p:spPr bwMode="auto">
          <a:xfrm>
            <a:off x="575733" y="1574799"/>
            <a:ext cx="7939617" cy="5088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107" y="1437690"/>
            <a:ext cx="869947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1.    </a:t>
            </a:r>
            <a:r>
              <a:rPr lang="cs-CZ" sz="2000" b="1" u="sng" dirty="0" smtClean="0"/>
              <a:t>Učme v této době </a:t>
            </a:r>
            <a:r>
              <a:rPr lang="cs-CZ" sz="2000" b="1" dirty="0" smtClean="0"/>
              <a:t>a využívejme nástroje, které jsou dnes dostupné.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2. </a:t>
            </a:r>
            <a:r>
              <a:rPr lang="cs-CZ" sz="2000" b="1" dirty="0" smtClean="0"/>
              <a:t>   </a:t>
            </a:r>
            <a:r>
              <a:rPr lang="cs-CZ" sz="2000" b="1" dirty="0" smtClean="0">
                <a:solidFill>
                  <a:srgbClr val="FFC000"/>
                </a:solidFill>
              </a:rPr>
              <a:t>Orientujme se na </a:t>
            </a:r>
            <a:r>
              <a:rPr lang="cs-CZ" sz="2000" b="1" u="sng" dirty="0" smtClean="0">
                <a:solidFill>
                  <a:srgbClr val="FFC000"/>
                </a:solidFill>
              </a:rPr>
              <a:t>měkké kompetence</a:t>
            </a:r>
            <a:r>
              <a:rPr lang="cs-CZ" sz="2000" b="1" dirty="0" smtClean="0">
                <a:solidFill>
                  <a:srgbClr val="FFC000"/>
                </a:solidFill>
              </a:rPr>
              <a:t>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3.  </a:t>
            </a:r>
            <a:r>
              <a:rPr lang="cs-CZ" sz="2000" b="1" dirty="0" smtClean="0"/>
              <a:t>  Zaměřme se na </a:t>
            </a:r>
            <a:r>
              <a:rPr lang="cs-CZ" sz="2000" b="1" u="sng" dirty="0" smtClean="0"/>
              <a:t>silné stránky jedince </a:t>
            </a:r>
            <a:r>
              <a:rPr lang="cs-CZ" sz="2000" b="1" dirty="0" smtClean="0"/>
              <a:t>a rozvíjejme je badatelskými, experimentálními i projektovými metodami, výuku postavme na  </a:t>
            </a:r>
            <a:r>
              <a:rPr lang="cs-CZ" sz="2000" b="1" u="sng" dirty="0" smtClean="0"/>
              <a:t>kritickém a konstruktivistickém učení.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4.  </a:t>
            </a:r>
            <a:r>
              <a:rPr lang="cs-CZ" sz="2000" b="1" dirty="0">
                <a:solidFill>
                  <a:srgbClr val="FFC000"/>
                </a:solidFill>
              </a:rPr>
              <a:t>  </a:t>
            </a:r>
            <a:r>
              <a:rPr lang="cs-CZ" sz="2000" b="1" dirty="0" smtClean="0">
                <a:solidFill>
                  <a:srgbClr val="FFC000"/>
                </a:solidFill>
              </a:rPr>
              <a:t>Rozvíjejme </a:t>
            </a:r>
            <a:r>
              <a:rPr lang="cs-CZ" sz="2000" b="1" u="sng" dirty="0" smtClean="0">
                <a:solidFill>
                  <a:srgbClr val="FFC000"/>
                </a:solidFill>
              </a:rPr>
              <a:t>emočně-sociální schopnosti a zážitkovou pedagogiku</a:t>
            </a:r>
            <a:r>
              <a:rPr lang="cs-CZ" sz="2000" b="1" dirty="0" smtClean="0">
                <a:solidFill>
                  <a:srgbClr val="FFC000"/>
                </a:solidFill>
              </a:rPr>
              <a:t>. Mysleme na to, že učení dětem musí </a:t>
            </a:r>
            <a:r>
              <a:rPr lang="cs-CZ" sz="2000" b="1" u="sng" dirty="0" smtClean="0">
                <a:solidFill>
                  <a:srgbClr val="FFC000"/>
                </a:solidFill>
              </a:rPr>
              <a:t>dávat smysl a musí se s ním identifikovat</a:t>
            </a:r>
            <a:r>
              <a:rPr lang="cs-CZ" sz="2000" b="1" dirty="0" smtClean="0">
                <a:solidFill>
                  <a:srgbClr val="FFC000"/>
                </a:solidFill>
              </a:rPr>
              <a:t>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5.    </a:t>
            </a:r>
            <a:r>
              <a:rPr lang="cs-CZ" sz="2000" b="1" dirty="0" smtClean="0"/>
              <a:t>Uplatňujme </a:t>
            </a:r>
            <a:r>
              <a:rPr lang="cs-CZ" sz="2000" b="1" u="sng" dirty="0" smtClean="0"/>
              <a:t>živé učení</a:t>
            </a:r>
            <a:r>
              <a:rPr lang="cs-CZ" sz="2000" b="1" dirty="0" smtClean="0"/>
              <a:t>, která odráží reálné prostředí – učení v blocích po oblastech v různě definovaných skupinách.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6.    </a:t>
            </a:r>
            <a:r>
              <a:rPr lang="cs-CZ" sz="2000" b="1" dirty="0" smtClean="0">
                <a:solidFill>
                  <a:srgbClr val="FFC000"/>
                </a:solidFill>
              </a:rPr>
              <a:t>Rozvoj žáka </a:t>
            </a:r>
            <a:r>
              <a:rPr lang="cs-CZ" sz="2000" b="1" u="sng" dirty="0" smtClean="0">
                <a:solidFill>
                  <a:srgbClr val="FFC000"/>
                </a:solidFill>
              </a:rPr>
              <a:t>nesmí být omezován vnějšími faktory </a:t>
            </a:r>
            <a:r>
              <a:rPr lang="cs-CZ" sz="2000" b="1" dirty="0" smtClean="0">
                <a:solidFill>
                  <a:srgbClr val="FFC000"/>
                </a:solidFill>
              </a:rPr>
              <a:t>– třídou, povinnými výstupy, způsoby hodnocení – ale jen jeho schopnostmi a potenciálem.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7.   </a:t>
            </a:r>
            <a:r>
              <a:rPr lang="cs-CZ" sz="2000" b="1" dirty="0" smtClean="0"/>
              <a:t>Hodnocení žáka neomezujme na to, co jsme mu sami předali, ale </a:t>
            </a:r>
            <a:r>
              <a:rPr lang="cs-CZ" sz="2000" b="1" u="sng" dirty="0" smtClean="0"/>
              <a:t>akceptujme i dovednosti získané na základě jeho zájmu ve škole i mimo školu</a:t>
            </a:r>
            <a:r>
              <a:rPr lang="cs-CZ" sz="2000" b="1" dirty="0" smtClean="0"/>
              <a:t>.</a:t>
            </a:r>
          </a:p>
          <a:p>
            <a:r>
              <a:rPr lang="cs-CZ" sz="2000" b="1" dirty="0"/>
              <a:t>	</a:t>
            </a:r>
            <a:endParaRPr lang="cs-CZ" sz="2000" b="1" dirty="0" smtClean="0"/>
          </a:p>
          <a:p>
            <a:pPr algn="ctr"/>
            <a:r>
              <a:rPr lang="cs-CZ" sz="2000" b="1" dirty="0">
                <a:solidFill>
                  <a:srgbClr val="FFC000"/>
                </a:solidFill>
              </a:rPr>
              <a:t>	 </a:t>
            </a:r>
            <a:r>
              <a:rPr lang="cs-CZ" sz="3200" b="1" dirty="0" smtClean="0">
                <a:solidFill>
                  <a:srgbClr val="FFC000"/>
                </a:solidFill>
              </a:rPr>
              <a:t>Člověk bude stále více utvářen tím, </a:t>
            </a:r>
          </a:p>
          <a:p>
            <a:pPr algn="ctr"/>
            <a:r>
              <a:rPr lang="cs-CZ" sz="3200" b="1" dirty="0" smtClean="0">
                <a:solidFill>
                  <a:srgbClr val="FFC000"/>
                </a:solidFill>
              </a:rPr>
              <a:t>co dělá ve svém volném čase.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2130" y="409130"/>
            <a:ext cx="4835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 smtClean="0">
                <a:solidFill>
                  <a:prstClr val="black"/>
                </a:solidFill>
              </a:rPr>
              <a:t>Jak dál…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094162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endParaRPr lang="cs-CZ" altLang="cs-CZ" sz="4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000" dirty="0" smtClean="0"/>
              <a:t>„</a:t>
            </a:r>
            <a:r>
              <a:rPr lang="cs-CZ" altLang="cs-CZ" sz="4400" dirty="0" smtClean="0"/>
              <a:t>Pouze ti, kteří byli natolik naivní,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že si mysleli, že dokážou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změnit svět, ho dokázali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4400" dirty="0" smtClean="0"/>
              <a:t>opravdu změnit.“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2000" i="1" dirty="0" smtClean="0"/>
              <a:t>						</a:t>
            </a:r>
            <a:r>
              <a:rPr lang="cs-CZ" altLang="cs-CZ" sz="2000" i="1" dirty="0" err="1" smtClean="0"/>
              <a:t>Steve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Jobs</a:t>
            </a:r>
            <a:r>
              <a:rPr lang="cs-CZ" altLang="cs-CZ" sz="2000" i="1" dirty="0" smtClean="0"/>
              <a:t>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2000" i="1" dirty="0" smtClean="0"/>
              <a:t>						         zakladatel Apple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182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cs-CZ" dirty="0"/>
              <a:t>„It’s not easy. </a:t>
            </a:r>
            <a:endParaRPr lang="cs-CZ" altLang="cs-CZ" dirty="0"/>
          </a:p>
          <a:p>
            <a:pPr marL="0" indent="0" algn="ctr">
              <a:buNone/>
            </a:pPr>
            <a:r>
              <a:rPr lang="en-US" altLang="cs-CZ" dirty="0"/>
              <a:t>But it’s</a:t>
            </a:r>
            <a:r>
              <a:rPr lang="cs-CZ" altLang="cs-CZ" dirty="0"/>
              <a:t> </a:t>
            </a:r>
            <a:r>
              <a:rPr lang="cs-CZ" altLang="cs-CZ" dirty="0" err="1"/>
              <a:t>simple</a:t>
            </a:r>
            <a:r>
              <a:rPr lang="cs-CZ" altLang="cs-CZ" dirty="0"/>
              <a:t>.“</a:t>
            </a:r>
          </a:p>
          <a:p>
            <a:pPr marL="0" indent="0" algn="ctr">
              <a:buNone/>
            </a:pPr>
            <a:r>
              <a:rPr lang="cs-CZ" altLang="cs-CZ" sz="1200" i="1" dirty="0" smtClean="0"/>
              <a:t>                                        William </a:t>
            </a:r>
            <a:r>
              <a:rPr lang="cs-CZ" altLang="cs-CZ" sz="1200" i="1" dirty="0"/>
              <a:t>Ury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4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744358" y="1628775"/>
            <a:ext cx="7677510" cy="431965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8" y="1628774"/>
            <a:ext cx="7688623" cy="432590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0947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Karina </a:t>
            </a:r>
            <a:r>
              <a:rPr lang="cs-CZ" b="1" dirty="0" err="1" smtClean="0">
                <a:latin typeface="+mn-lt"/>
              </a:rPr>
              <a:t>Movsesjan</a:t>
            </a:r>
            <a:endParaRPr lang="cs-CZ" b="1" dirty="0">
              <a:latin typeface="+mn-lt"/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546281" y="5882351"/>
            <a:ext cx="788670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+mn-lt"/>
              </a:rPr>
              <a:t>Podpora nadání v praxi          </a:t>
            </a:r>
            <a:r>
              <a:rPr lang="cs-CZ" sz="2800" dirty="0" smtClean="0">
                <a:latin typeface="+mn-lt"/>
              </a:rPr>
              <a:t>Foto: DVTV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642586"/>
            <a:ext cx="8991600" cy="508461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27163" y="152795"/>
            <a:ext cx="5871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Michaela </a:t>
            </a:r>
            <a:r>
              <a:rPr lang="en-US" sz="3600" dirty="0" err="1" smtClean="0"/>
              <a:t>Brchnelova</a:t>
            </a:r>
            <a:r>
              <a:rPr lang="cs-CZ" sz="3600" dirty="0" smtClean="0"/>
              <a:t> </a:t>
            </a:r>
            <a:r>
              <a:rPr lang="cs-CZ" dirty="0"/>
              <a:t>31462 </a:t>
            </a:r>
            <a:endParaRPr lang="cs-CZ" dirty="0" smtClean="0"/>
          </a:p>
          <a:p>
            <a:r>
              <a:rPr lang="en-US" sz="3600" dirty="0" smtClean="0"/>
              <a:t>Delft </a:t>
            </a:r>
            <a:r>
              <a:rPr lang="en-US" sz="3600" dirty="0"/>
              <a:t>University of Technology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851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8656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Strategie ke štěstí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16234"/>
            <a:ext cx="7886700" cy="479540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Čím budu pracovitější, tím budu úspěšnější? Čím budu úspěšnější, tím budu šťastnější?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Schéma hledání pozitiv ne negativ – ukotvení pozitivity </a:t>
            </a:r>
            <a:r>
              <a:rPr lang="cs-CZ" b="1" dirty="0" smtClean="0">
                <a:solidFill>
                  <a:srgbClr val="FFC000"/>
                </a:solidFill>
              </a:rPr>
              <a:t>– čím budu šťastnější, tím budu úspěšnější.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Aktuální úroveň </a:t>
            </a:r>
            <a:r>
              <a:rPr lang="cs-CZ" b="1" dirty="0"/>
              <a:t>pozitivity </a:t>
            </a:r>
            <a:r>
              <a:rPr lang="cs-CZ" b="1" dirty="0" smtClean="0"/>
              <a:t> </a:t>
            </a:r>
            <a:r>
              <a:rPr lang="cs-CZ" b="1" dirty="0"/>
              <a:t>spouští všechna vzdělávací </a:t>
            </a:r>
            <a:r>
              <a:rPr lang="cs-CZ" b="1" dirty="0" smtClean="0"/>
              <a:t>centra.</a:t>
            </a:r>
            <a:endParaRPr lang="cs-CZ" b="1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(TEDxBoomington</a:t>
            </a:r>
            <a:r>
              <a:rPr lang="pl-PL" dirty="0"/>
              <a:t>, psycholog Shawn </a:t>
            </a:r>
            <a:r>
              <a:rPr lang="pl-PL" dirty="0" smtClean="0"/>
              <a:t>Achor)</a:t>
            </a:r>
            <a:endParaRPr lang="cs-CZ" b="1" dirty="0" smtClean="0"/>
          </a:p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b="1" dirty="0" smtClean="0">
                <a:solidFill>
                  <a:srgbClr val="FFC000"/>
                </a:solidFill>
              </a:rPr>
              <a:t>Důraz na rozvoj silných stránek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358" y="1994802"/>
            <a:ext cx="7886700" cy="401411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</a:t>
            </a:r>
            <a:endParaRPr lang="cs-CZ" dirty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4400" b="1" dirty="0" smtClean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 smtClean="0"/>
              <a:t>Normální je průměrný?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Kult průměrnosti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582486"/>
            <a:ext cx="7620000" cy="3619500"/>
          </a:xfrm>
          <a:prstGeom prst="rect">
            <a:avLst/>
          </a:prstGeom>
        </p:spPr>
      </p:pic>
      <p:sp>
        <p:nvSpPr>
          <p:cNvPr id="26" name="Vývojový diagram: spojnice 25"/>
          <p:cNvSpPr/>
          <p:nvPr/>
        </p:nvSpPr>
        <p:spPr>
          <a:xfrm>
            <a:off x="3063444" y="245084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pojnice 24"/>
          <p:cNvSpPr/>
          <p:nvPr/>
        </p:nvSpPr>
        <p:spPr>
          <a:xfrm>
            <a:off x="5666597" y="3733472"/>
            <a:ext cx="484909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895350" y="3109948"/>
            <a:ext cx="3851564" cy="20920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97062" y="6050014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pic: Google </a:t>
            </a:r>
            <a:r>
              <a:rPr lang="cs-CZ" i="1" dirty="0" err="1" smtClean="0"/>
              <a:t>Zurich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0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8981"/>
            <a:ext cx="7886700" cy="77094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Vize</a:t>
            </a:r>
            <a:r>
              <a:rPr lang="cs-CZ" sz="3200" b="1" dirty="0" smtClean="0">
                <a:latin typeface="+mn-lt"/>
              </a:rPr>
              <a:t> 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1709"/>
            <a:ext cx="7886700" cy="5015346"/>
          </a:xfrm>
        </p:spPr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r>
              <a:rPr lang="cs-CZ" sz="8600" b="1" dirty="0" smtClean="0"/>
              <a:t>Díval jsem se na ty nevyužité potenciály  </a:t>
            </a:r>
          </a:p>
          <a:p>
            <a:pPr marL="0" indent="0">
              <a:buNone/>
            </a:pPr>
            <a:r>
              <a:rPr lang="cs-CZ" sz="8600" b="1" dirty="0" smtClean="0"/>
              <a:t>   v projektech a lidech po celém světě…</a:t>
            </a:r>
          </a:p>
          <a:p>
            <a:pPr marL="0" indent="0">
              <a:buNone/>
            </a:pPr>
            <a:endParaRPr lang="cs-CZ" sz="8600" b="1" dirty="0" smtClean="0"/>
          </a:p>
          <a:p>
            <a:r>
              <a:rPr lang="cs-CZ" sz="8600" b="1" dirty="0" smtClean="0"/>
              <a:t>Každý bude mít možnost a příležitost realizovat svůj potenciál naplno…</a:t>
            </a:r>
          </a:p>
          <a:p>
            <a:pPr marL="0" indent="0">
              <a:buNone/>
            </a:pPr>
            <a:endParaRPr lang="cs-CZ" sz="8600" b="1" dirty="0" smtClean="0"/>
          </a:p>
          <a:p>
            <a:r>
              <a:rPr lang="cs-CZ" sz="8600" b="1" dirty="0" smtClean="0"/>
              <a:t>Využiji kreativního talentu našich lidí a použijeme tento úžasný talent ve prospěch nás všech…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0219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Legislativa a dokumenty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Koncepce podpory rozvoje nadání a péče o nadané na </a:t>
            </a:r>
            <a:r>
              <a:rPr lang="pl-PL" dirty="0"/>
              <a:t>období let 2014–2020 </a:t>
            </a:r>
            <a:endParaRPr lang="pl-PL" dirty="0" smtClean="0"/>
          </a:p>
          <a:p>
            <a:r>
              <a:rPr lang="cs-CZ" dirty="0"/>
              <a:t>Změna přístupu z podpory nadaných k podpoře nadání – širší cíl je </a:t>
            </a:r>
            <a:r>
              <a:rPr lang="cs-CZ" b="1" dirty="0">
                <a:solidFill>
                  <a:srgbClr val="FFC000"/>
                </a:solidFill>
              </a:rPr>
              <a:t>podpora maximálního rozvoje a plného využití potenciálu všech dětí, žáků a studentů</a:t>
            </a:r>
          </a:p>
          <a:p>
            <a:r>
              <a:rPr lang="cs-CZ" dirty="0"/>
              <a:t>Podpora nadání nemá zůstat za dveřmi školy, </a:t>
            </a:r>
            <a:r>
              <a:rPr lang="cs-CZ" b="1" dirty="0">
                <a:solidFill>
                  <a:srgbClr val="FFC000"/>
                </a:solidFill>
              </a:rPr>
              <a:t>zahrnuje i oblasti zájmového a neformálního vzdělávání a zapojení jiných aktérů </a:t>
            </a:r>
            <a:r>
              <a:rPr lang="cs-CZ" dirty="0"/>
              <a:t>(zaměstnavatelé, odborná pracoviště…)</a:t>
            </a:r>
          </a:p>
          <a:p>
            <a:endParaRPr lang="cs-CZ" dirty="0"/>
          </a:p>
          <a:p>
            <a:r>
              <a:rPr lang="cs-CZ" dirty="0" smtClean="0"/>
              <a:t>Školský </a:t>
            </a:r>
            <a:r>
              <a:rPr lang="cs-CZ" dirty="0"/>
              <a:t>zákon (zákon č. 561/2004 Sb., o předškolním, základním středním, vyšším odborném a jiném </a:t>
            </a:r>
            <a:r>
              <a:rPr lang="cs-CZ" dirty="0" smtClean="0"/>
              <a:t>vzdělávání) - § </a:t>
            </a:r>
            <a:r>
              <a:rPr lang="cs-CZ" dirty="0"/>
              <a:t>17, § </a:t>
            </a:r>
            <a:r>
              <a:rPr lang="cs-CZ" dirty="0" smtClean="0"/>
              <a:t>18 </a:t>
            </a:r>
            <a:r>
              <a:rPr lang="cs-CZ" dirty="0"/>
              <a:t>a § 19 </a:t>
            </a:r>
            <a:endParaRPr lang="cs-CZ" dirty="0" smtClean="0"/>
          </a:p>
          <a:p>
            <a:r>
              <a:rPr lang="cs-CZ" dirty="0" smtClean="0"/>
              <a:t>Vyhláška č. 27/2016 o vzdělávání žáků se speciálními potřebami a žáků nadaných</a:t>
            </a:r>
          </a:p>
        </p:txBody>
      </p:sp>
    </p:spTree>
    <p:extLst>
      <p:ext uri="{BB962C8B-B14F-4D97-AF65-F5344CB8AC3E}">
        <p14:creationId xmlns:p14="http://schemas.microsoft.com/office/powerpoint/2010/main" val="522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14236</TotalTime>
  <Words>1002</Words>
  <Application>Microsoft Office PowerPoint</Application>
  <PresentationFormat>Předvádění na obrazovce (4:3)</PresentationFormat>
  <Paragraphs>220</Paragraphs>
  <Slides>30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Office</vt:lpstr>
      <vt:lpstr> Systém podpory nadání</vt:lpstr>
      <vt:lpstr>Generation-what.cz</vt:lpstr>
      <vt:lpstr>Prezentace aplikace PowerPoint</vt:lpstr>
      <vt:lpstr>Karina Movsesjan</vt:lpstr>
      <vt:lpstr>Prezentace aplikace PowerPoint</vt:lpstr>
      <vt:lpstr>Strategie ke štěstí</vt:lpstr>
      <vt:lpstr>Kult průměrnosti </vt:lpstr>
      <vt:lpstr>Vize </vt:lpstr>
      <vt:lpstr>Legislativa a dokumenty</vt:lpstr>
      <vt:lpstr>Odbor pro mládež MŠMT</vt:lpstr>
      <vt:lpstr>Prezentace aplikace PowerPoint</vt:lpstr>
      <vt:lpstr>Krajské sítě podpory nadání</vt:lpstr>
      <vt:lpstr>Systém péče o nadání ve škole</vt:lpstr>
      <vt:lpstr>Prezentace aplikace PowerPoint</vt:lpstr>
      <vt:lpstr>Prezentace aplikace PowerPoint</vt:lpstr>
      <vt:lpstr>Prezentace aplikace PowerPoint</vt:lpstr>
      <vt:lpstr>Prezentace aplikace PowerPoint</vt:lpstr>
      <vt:lpstr>Tematická zpráva ČŠI</vt:lpstr>
      <vt:lpstr>Pedagogický optimismus v ČR </vt:lpstr>
      <vt:lpstr>Prezentace aplikace PowerPoint</vt:lpstr>
      <vt:lpstr>Hledám průvodce – najdu? </vt:lpstr>
      <vt:lpstr>Rozpoznání</vt:lpstr>
      <vt:lpstr>Prezentace aplikace PowerPoint</vt:lpstr>
      <vt:lpstr>Emoce a moderní metody</vt:lpstr>
      <vt:lpstr>CVVM 2012 a dnes Po faktuální a po pravdová doba</vt:lpstr>
      <vt:lpstr>Prezentace aplikace PowerPoint</vt:lpstr>
      <vt:lpstr>ka2.cz, kliceprozivot.cz ČŠI 2018 - Analýza zahraničních systémů hodnocení klíčových kompetencí  </vt:lpstr>
      <vt:lpstr>„MetodiKa – Kompetence, Kvalita, Kvalifikace,  (sebe)Koncepce pro neformální vzdělávání“  </vt:lpstr>
      <vt:lpstr>Prezentace aplikace PowerPoint</vt:lpstr>
      <vt:lpstr>Prezentace aplikace PowerPoint</vt:lpstr>
    </vt:vector>
  </TitlesOfParts>
  <Company>NIDV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Tutr Vojtěch</dc:creator>
  <cp:lastModifiedBy>Administrator</cp:lastModifiedBy>
  <cp:revision>195</cp:revision>
  <cp:lastPrinted>2017-03-23T16:40:47Z</cp:lastPrinted>
  <dcterms:created xsi:type="dcterms:W3CDTF">2016-04-27T13:27:25Z</dcterms:created>
  <dcterms:modified xsi:type="dcterms:W3CDTF">2018-03-06T17:40:18Z</dcterms:modified>
</cp:coreProperties>
</file>